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5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71600" y="533400"/>
            <a:ext cx="18923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67400" y="609600"/>
            <a:ext cx="2882900" cy="215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36900" y="3429000"/>
            <a:ext cx="2870200" cy="288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3877" y="62260"/>
            <a:ext cx="8056244" cy="144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58544"/>
            <a:ext cx="8072119" cy="4697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497697"/>
            <a:ext cx="72390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0360" marR="5080" indent="-1598295" algn="l">
              <a:lnSpc>
                <a:spcPct val="100400"/>
              </a:lnSpc>
            </a:pPr>
            <a:r>
              <a:rPr sz="4400" spc="-5" dirty="0" err="1"/>
              <a:t>Malorees</a:t>
            </a:r>
            <a:r>
              <a:rPr sz="4400" spc="-5" dirty="0"/>
              <a:t> </a:t>
            </a:r>
            <a:r>
              <a:rPr sz="4400" spc="-5" dirty="0" smtClean="0"/>
              <a:t>Infant</a:t>
            </a:r>
            <a:r>
              <a:rPr lang="en-GB" sz="4400" spc="-5" dirty="0" smtClean="0"/>
              <a:t> &amp; Junior</a:t>
            </a:r>
            <a:r>
              <a:rPr sz="4400" spc="-5" dirty="0" smtClean="0"/>
              <a:t> </a:t>
            </a:r>
            <a:r>
              <a:rPr sz="4400" spc="-5" dirty="0"/>
              <a:t>School </a:t>
            </a:r>
            <a:r>
              <a:rPr sz="4400" spc="-5" dirty="0" smtClean="0"/>
              <a:t>Offer</a:t>
            </a:r>
            <a:endParaRPr sz="4400" dirty="0"/>
          </a:p>
        </p:txBody>
      </p:sp>
      <p:pic>
        <p:nvPicPr>
          <p:cNvPr id="11266" name="Picture 2" descr="Malorees Fede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743200"/>
            <a:ext cx="2438400" cy="2353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263" rIns="0" bIns="0" rtlCol="0">
            <a:spAutoFit/>
          </a:bodyPr>
          <a:lstStyle/>
          <a:p>
            <a:pPr marL="465455" marR="5080" indent="109220">
              <a:lnSpc>
                <a:spcPct val="102200"/>
              </a:lnSpc>
            </a:pPr>
            <a:r>
              <a:rPr sz="3100" spc="-5" dirty="0"/>
              <a:t>What </a:t>
            </a:r>
            <a:r>
              <a:rPr sz="3100" dirty="0"/>
              <a:t>happens if my </a:t>
            </a:r>
            <a:r>
              <a:rPr sz="3100" spc="-5" dirty="0"/>
              <a:t>child </a:t>
            </a:r>
            <a:r>
              <a:rPr sz="3100" dirty="0"/>
              <a:t>with SEN  makes very little </a:t>
            </a:r>
            <a:r>
              <a:rPr sz="3100" spc="-5" dirty="0"/>
              <a:t>progress </a:t>
            </a:r>
            <a:r>
              <a:rPr sz="3100" dirty="0"/>
              <a:t>at</a:t>
            </a:r>
            <a:r>
              <a:rPr sz="3100" spc="-40" dirty="0"/>
              <a:t> </a:t>
            </a:r>
            <a:r>
              <a:rPr sz="3100" spc="-5" dirty="0"/>
              <a:t>school?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535940" y="1560068"/>
            <a:ext cx="7908290" cy="4445448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Where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child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with </a:t>
            </a:r>
            <a:r>
              <a:rPr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SEN</a:t>
            </a:r>
            <a:r>
              <a:rPr lang="en-GB"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continues to make little  progress despite the support provided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school’s  </a:t>
            </a:r>
            <a:r>
              <a:rPr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SEN</a:t>
            </a:r>
            <a:r>
              <a:rPr lang="en-GB"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provisions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including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external support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advice, 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there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evidence that the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child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has severe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 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complex needs that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cannot be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met within the</a:t>
            </a:r>
            <a:r>
              <a:rPr sz="2400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resources</a:t>
            </a:r>
            <a:endParaRPr sz="2400" dirty="0">
              <a:latin typeface="Comic Sans MS"/>
              <a:cs typeface="Comic Sans MS"/>
            </a:endParaRPr>
          </a:p>
          <a:p>
            <a:pPr marL="12700" marR="182880">
              <a:lnSpc>
                <a:spcPct val="119800"/>
              </a:lnSpc>
              <a:spcBef>
                <a:spcPts val="50"/>
              </a:spcBef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ordinarily available to school, we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will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ask the Local  Authority to undertake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2400" spc="-10" dirty="0">
                <a:solidFill>
                  <a:srgbClr val="FFFFFF"/>
                </a:solidFill>
                <a:latin typeface="Comic Sans MS"/>
                <a:cs typeface="Comic Sans MS"/>
              </a:rPr>
              <a:t>statutory assessment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 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child’s </a:t>
            </a:r>
            <a:r>
              <a:rPr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SEN</a:t>
            </a:r>
            <a:r>
              <a:rPr lang="en-GB"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either as set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out in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SEN</a:t>
            </a:r>
            <a:r>
              <a:rPr lang="en-GB"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Code of 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Practice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through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request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an Education Health 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Care</a:t>
            </a:r>
            <a:r>
              <a:rPr sz="2400" spc="-10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Plan.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042" rIns="0" bIns="0" rtlCol="0">
            <a:spAutoFit/>
          </a:bodyPr>
          <a:lstStyle/>
          <a:p>
            <a:pPr marL="490855">
              <a:lnSpc>
                <a:spcPct val="100000"/>
              </a:lnSpc>
            </a:pPr>
            <a:r>
              <a:rPr dirty="0"/>
              <a:t>If </a:t>
            </a:r>
            <a:r>
              <a:rPr spc="-5" dirty="0"/>
              <a:t>you need </a:t>
            </a:r>
            <a:r>
              <a:rPr dirty="0"/>
              <a:t>to</a:t>
            </a:r>
            <a:r>
              <a:rPr spc="-20" dirty="0"/>
              <a:t> </a:t>
            </a:r>
            <a:r>
              <a:rPr spc="-5" dirty="0"/>
              <a:t>complain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1200"/>
          </a:xfrm>
          <a:custGeom>
            <a:avLst/>
            <a:gdLst/>
            <a:ahLst/>
            <a:cxnLst/>
            <a:rect l="l" t="t" r="r" b="b"/>
            <a:pathLst>
              <a:path w="8229600" h="4521200">
                <a:moveTo>
                  <a:pt x="0" y="0"/>
                </a:moveTo>
                <a:lnTo>
                  <a:pt x="8229600" y="0"/>
                </a:lnTo>
                <a:lnTo>
                  <a:pt x="8229600" y="4521200"/>
                </a:lnTo>
                <a:lnTo>
                  <a:pt x="0" y="4521200"/>
                </a:lnTo>
                <a:lnTo>
                  <a:pt x="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58544"/>
            <a:ext cx="7973695" cy="4697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Parents have the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following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rights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redress, should the  school, Governors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 LA fail in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it’s duty to provide,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 if 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 parent disagrees with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decision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 feels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that there 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discriminatory</a:t>
            </a:r>
            <a:r>
              <a:rPr sz="2400" spc="-6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practice: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school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 LA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complaints</a:t>
            </a:r>
            <a:r>
              <a:rPr sz="24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procedure</a:t>
            </a:r>
            <a:endParaRPr sz="2400">
              <a:latin typeface="Comic Sans MS"/>
              <a:cs typeface="Comic Sans MS"/>
            </a:endParaRPr>
          </a:p>
          <a:p>
            <a:pPr marL="355600" marR="590550" indent="-342900">
              <a:lnSpc>
                <a:spcPts val="260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An appeal to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SEN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Disability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Tribunal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(LA  decision)</a:t>
            </a:r>
            <a:endParaRPr sz="2400">
              <a:latin typeface="Comic Sans MS"/>
              <a:cs typeface="Comic Sans MS"/>
            </a:endParaRPr>
          </a:p>
          <a:p>
            <a:pPr marL="355600" marR="1076325" indent="-342900">
              <a:lnSpc>
                <a:spcPts val="25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claim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against the responsible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body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(Chair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Governors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or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LA)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sz="2400" spc="-6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disability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 SEN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Disability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Tribunal for</a:t>
            </a:r>
            <a:r>
              <a:rPr sz="2400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discrimination</a:t>
            </a:r>
            <a:endParaRPr sz="240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complaint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to the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LA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Ombudsman (Schools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2400" spc="-9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LAs)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3748" y="3583678"/>
            <a:ext cx="1889924" cy="2511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962400"/>
            <a:ext cx="2877561" cy="2158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57200"/>
            <a:ext cx="3353091" cy="2511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57200"/>
            <a:ext cx="3353091" cy="2511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3085237"/>
            <a:ext cx="2438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Every child has a different learning style and pace. Each child is unique not only capable of learning </a:t>
            </a:r>
            <a:r>
              <a:rPr lang="en-GB" dirty="0" smtClean="0">
                <a:solidFill>
                  <a:schemeClr val="bg1"/>
                </a:solidFill>
              </a:rPr>
              <a:t>but capable </a:t>
            </a:r>
            <a:r>
              <a:rPr lang="en-GB" dirty="0" smtClean="0">
                <a:solidFill>
                  <a:schemeClr val="bg1"/>
                </a:solidFill>
              </a:rPr>
              <a:t>of succeeding.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9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056244" cy="788646"/>
          </a:xfrm>
          <a:prstGeom prst="rect">
            <a:avLst/>
          </a:prstGeom>
        </p:spPr>
        <p:txBody>
          <a:bodyPr vert="horz" wrap="square" lIns="0" tIns="323819" rIns="0" bIns="0" rtlCol="0">
            <a:spAutoFit/>
          </a:bodyPr>
          <a:lstStyle/>
          <a:p>
            <a:pPr marL="243840">
              <a:lnSpc>
                <a:spcPct val="100000"/>
              </a:lnSpc>
            </a:pPr>
            <a:r>
              <a:rPr sz="3000" spc="-5" dirty="0" err="1"/>
              <a:t>Malorees</a:t>
            </a:r>
            <a:r>
              <a:rPr sz="3000" spc="-5" dirty="0"/>
              <a:t> </a:t>
            </a:r>
            <a:r>
              <a:rPr sz="3000" spc="-5" dirty="0" smtClean="0"/>
              <a:t>Infant</a:t>
            </a:r>
            <a:r>
              <a:rPr lang="en-GB" sz="3000" spc="-5" dirty="0" smtClean="0"/>
              <a:t> &amp; Junior</a:t>
            </a:r>
            <a:r>
              <a:rPr sz="3000" spc="-5" dirty="0" smtClean="0"/>
              <a:t> </a:t>
            </a:r>
            <a:r>
              <a:rPr sz="3000" dirty="0"/>
              <a:t>School - </a:t>
            </a:r>
            <a:r>
              <a:rPr sz="3000" spc="-5" dirty="0" smtClean="0"/>
              <a:t>Offer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990600"/>
            <a:ext cx="8051165" cy="575715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10795">
              <a:lnSpc>
                <a:spcPts val="1800"/>
              </a:lnSpc>
              <a:spcBef>
                <a:spcPts val="50"/>
              </a:spcBef>
            </a:pPr>
            <a:r>
              <a:rPr sz="1700" spc="-5" dirty="0" err="1">
                <a:solidFill>
                  <a:srgbClr val="FFFFFF"/>
                </a:solidFill>
                <a:latin typeface="Comic Sans MS"/>
                <a:cs typeface="Comic Sans MS"/>
              </a:rPr>
              <a:t>Malorees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Infant</a:t>
            </a:r>
            <a:r>
              <a:rPr lang="en-GB"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&amp; </a:t>
            </a:r>
            <a:r>
              <a:rPr lang="en-GB"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Junior</a:t>
            </a:r>
            <a:r>
              <a:rPr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School</a:t>
            </a:r>
            <a:r>
              <a:rPr lang="en-GB"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lang="en-GB"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are </a:t>
            </a:r>
            <a:r>
              <a:rPr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fully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inclusive </a:t>
            </a:r>
            <a:r>
              <a:rPr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school</a:t>
            </a:r>
            <a:r>
              <a:rPr lang="en-GB"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which </a:t>
            </a:r>
            <a:r>
              <a:rPr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work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to ensure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that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all  pupils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achieve their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potential, personally, socially,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emotionally and</a:t>
            </a:r>
            <a:r>
              <a:rPr sz="1700" spc="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academically</a:t>
            </a:r>
            <a:r>
              <a:rPr lang="en-GB" sz="1700" dirty="0">
                <a:latin typeface="Comic Sans MS"/>
                <a:cs typeface="Comic Sans MS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all areas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 the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curriculum (regardless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 their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gender, ethnicity, social  background, religion, sexual identity, physical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or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educational</a:t>
            </a:r>
            <a:r>
              <a:rPr sz="1700" spc="1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needs).</a:t>
            </a:r>
            <a:endParaRPr sz="17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26034">
              <a:lnSpc>
                <a:spcPct val="90200"/>
              </a:lnSpc>
              <a:tabLst>
                <a:tab pos="5005070" algn="l"/>
              </a:tabLst>
            </a:pP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This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document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is intended to give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you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information regarding the ways in which  we ensure we support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all of our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pupils including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those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with SEN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disabilities,  in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order that they can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reach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their</a:t>
            </a:r>
            <a:r>
              <a:rPr sz="170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full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potential.	It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may not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list</a:t>
            </a:r>
            <a:r>
              <a:rPr sz="17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every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skill,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resource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technique we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employ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order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achieve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this,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as these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are  continually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developed and used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to modify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our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provision to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meet the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changing  requirements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individual</a:t>
            </a:r>
            <a:r>
              <a:rPr sz="17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children.</a:t>
            </a:r>
            <a:endParaRPr sz="17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332740">
              <a:lnSpc>
                <a:spcPct val="91500"/>
              </a:lnSpc>
              <a:tabLst>
                <a:tab pos="1483995" algn="l"/>
              </a:tabLst>
            </a:pP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Children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are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identified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as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having SEN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when their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progress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has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slowed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or  stopped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interventions and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resources put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 place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do not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enable  improvement.	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Once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this occurs we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have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specific </a:t>
            </a:r>
            <a:r>
              <a:rPr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needs</a:t>
            </a:r>
            <a:r>
              <a:rPr lang="en-GB"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based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plans</a:t>
            </a:r>
            <a:r>
              <a:rPr sz="1700" spc="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sz="1700" spc="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pupil  profiles which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help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support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their development and accelerated</a:t>
            </a:r>
            <a:r>
              <a:rPr sz="1700" spc="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progress.</a:t>
            </a:r>
            <a:endParaRPr sz="17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12700" marR="5080">
              <a:lnSpc>
                <a:spcPct val="90700"/>
              </a:lnSpc>
              <a:tabLst>
                <a:tab pos="3598545" algn="l"/>
                <a:tab pos="5520055" algn="l"/>
              </a:tabLst>
            </a:pP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Children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at </a:t>
            </a:r>
            <a:r>
              <a:rPr sz="1700" dirty="0" err="1">
                <a:solidFill>
                  <a:srgbClr val="FFFFFF"/>
                </a:solidFill>
                <a:latin typeface="Comic Sans MS"/>
                <a:cs typeface="Comic Sans MS"/>
              </a:rPr>
              <a:t>Malorees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Infant</a:t>
            </a:r>
            <a:r>
              <a:rPr lang="en-GB"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&amp; Junior</a:t>
            </a:r>
            <a:r>
              <a:rPr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School</a:t>
            </a:r>
            <a:r>
              <a:rPr lang="en-GB"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make good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progress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and achieve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 line with 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other schools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nationally</a:t>
            </a:r>
            <a:r>
              <a:rPr sz="170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17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SEN.</a:t>
            </a:r>
            <a:r>
              <a:rPr lang="en-GB"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 smtClean="0">
                <a:solidFill>
                  <a:srgbClr val="FFFFFF"/>
                </a:solidFill>
                <a:latin typeface="Comic Sans MS"/>
                <a:cs typeface="Comic Sans MS"/>
              </a:rPr>
              <a:t>Other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useful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documents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such</a:t>
            </a:r>
            <a:r>
              <a:rPr sz="1700" spc="-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Disability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Accessibility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Plan are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available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on the</a:t>
            </a:r>
            <a:r>
              <a:rPr sz="1700" spc="114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school</a:t>
            </a:r>
            <a:r>
              <a:rPr sz="1700" spc="1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website.</a:t>
            </a:r>
            <a:r>
              <a:rPr lang="en-GB"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If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you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would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like further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information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about what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we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offer here at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Malorees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then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please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do not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hesitate  to contact </a:t>
            </a:r>
            <a:r>
              <a:rPr sz="1700" dirty="0">
                <a:solidFill>
                  <a:srgbClr val="FFFFFF"/>
                </a:solidFill>
                <a:latin typeface="Comic Sans MS"/>
                <a:cs typeface="Comic Sans MS"/>
              </a:rPr>
              <a:t>us</a:t>
            </a:r>
            <a:r>
              <a:rPr sz="17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omic Sans MS"/>
                <a:cs typeface="Comic Sans MS"/>
              </a:rPr>
              <a:t>directly.</a:t>
            </a:r>
            <a:endParaRPr sz="17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137" y="399097"/>
            <a:ext cx="7706359" cy="136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5" dirty="0"/>
              <a:t>SEND Practice at </a:t>
            </a:r>
            <a:r>
              <a:rPr sz="2800" spc="-5" dirty="0" err="1"/>
              <a:t>Malorees</a:t>
            </a:r>
            <a:r>
              <a:rPr sz="2800" spc="-5" dirty="0"/>
              <a:t> </a:t>
            </a:r>
            <a:r>
              <a:rPr sz="2800" spc="-5" dirty="0" smtClean="0"/>
              <a:t>Infant</a:t>
            </a:r>
            <a:r>
              <a:rPr lang="en-GB" sz="2800" spc="-5" dirty="0" smtClean="0"/>
              <a:t> &amp; Junior</a:t>
            </a:r>
            <a:r>
              <a:rPr sz="2800" spc="-25" dirty="0" smtClean="0"/>
              <a:t> </a:t>
            </a:r>
            <a:r>
              <a:rPr sz="2800" spc="-5" dirty="0" smtClean="0"/>
              <a:t>School</a:t>
            </a:r>
            <a:r>
              <a:rPr lang="en-GB" sz="2800" spc="-5" dirty="0" smtClean="0"/>
              <a:t>s</a:t>
            </a:r>
            <a:endParaRPr sz="2800" dirty="0"/>
          </a:p>
          <a:p>
            <a:pPr marL="12700" marR="5080" algn="ctr">
              <a:lnSpc>
                <a:spcPts val="1900"/>
              </a:lnSpc>
              <a:spcBef>
                <a:spcPts val="120"/>
              </a:spcBef>
            </a:pPr>
            <a:r>
              <a:rPr sz="1600" spc="-5" dirty="0"/>
              <a:t>Following the guidance as outlined </a:t>
            </a:r>
            <a:r>
              <a:rPr sz="1600" dirty="0"/>
              <a:t>in </a:t>
            </a:r>
            <a:r>
              <a:rPr sz="1600" spc="-5" dirty="0"/>
              <a:t>the SEND Code of practice at </a:t>
            </a:r>
            <a:r>
              <a:rPr sz="1600" dirty="0"/>
              <a:t>Malorees  </a:t>
            </a:r>
            <a:r>
              <a:rPr sz="1600" spc="5" dirty="0"/>
              <a:t>we…</a:t>
            </a:r>
            <a:endParaRPr sz="16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905000"/>
            <a:ext cx="8034655" cy="474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795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Identify children with </a:t>
            </a:r>
            <a:r>
              <a:rPr sz="22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SEN</a:t>
            </a:r>
            <a:r>
              <a:rPr lang="en-GB" sz="22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22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and ensure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provision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is made in  accordance with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SEN and Disability Codes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2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Practice</a:t>
            </a:r>
            <a:endParaRPr sz="2200" dirty="0">
              <a:latin typeface="Comic Sans MS"/>
              <a:cs typeface="Comic Sans MS"/>
            </a:endParaRPr>
          </a:p>
          <a:p>
            <a:pPr marL="355600" marR="360045" indent="-342900">
              <a:lnSpc>
                <a:spcPct val="795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Have an experienced SEND </a:t>
            </a:r>
            <a:r>
              <a:rPr lang="en-GB" sz="22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22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o-</a:t>
            </a:r>
            <a:r>
              <a:rPr sz="2200" spc="-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ordinator</a:t>
            </a:r>
            <a:r>
              <a:rPr sz="22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overseeing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the 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SEND</a:t>
            </a:r>
            <a:r>
              <a:rPr sz="2200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provision.</a:t>
            </a:r>
            <a:endParaRPr sz="2200" dirty="0">
              <a:latin typeface="Comic Sans MS"/>
              <a:cs typeface="Comic Sans MS"/>
            </a:endParaRPr>
          </a:p>
          <a:p>
            <a:pPr marL="355600" indent="-342900">
              <a:lnSpc>
                <a:spcPts val="2620"/>
              </a:lnSpc>
              <a:spcBef>
                <a:spcPts val="6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Invest in whole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school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and targeted training for</a:t>
            </a:r>
            <a:r>
              <a:rPr sz="2200" spc="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staff.</a:t>
            </a:r>
            <a:endParaRPr sz="2200" dirty="0">
              <a:latin typeface="Comic Sans MS"/>
              <a:cs typeface="Comic Sans MS"/>
            </a:endParaRPr>
          </a:p>
          <a:p>
            <a:pPr marL="355600" marR="563245" indent="-342900">
              <a:lnSpc>
                <a:spcPct val="81400"/>
              </a:lnSpc>
              <a:spcBef>
                <a:spcPts val="47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Ensure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inclusive teaching and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support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practice is  </a:t>
            </a:r>
            <a:r>
              <a:rPr sz="2200" spc="-10" dirty="0">
                <a:solidFill>
                  <a:srgbClr val="FFFFFF"/>
                </a:solidFill>
                <a:latin typeface="Comic Sans MS"/>
                <a:cs typeface="Comic Sans MS"/>
              </a:rPr>
              <a:t>embedded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throughout the school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and that all teachers  understand that they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are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‘Teachers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sz="2200" spc="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SEN’.</a:t>
            </a:r>
            <a:endParaRPr sz="2200" dirty="0">
              <a:latin typeface="Comic Sans MS"/>
              <a:cs typeface="Comic Sans MS"/>
            </a:endParaRPr>
          </a:p>
          <a:p>
            <a:pPr marL="355600" marR="426084" indent="-342900">
              <a:lnSpc>
                <a:spcPct val="795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Provide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information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on school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arrangements for </a:t>
            </a:r>
            <a:r>
              <a:rPr sz="22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SEN</a:t>
            </a:r>
            <a:r>
              <a:rPr lang="en-GB" sz="22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22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to 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parents and</a:t>
            </a:r>
            <a:r>
              <a:rPr sz="2200" spc="-2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governors.</a:t>
            </a:r>
            <a:endParaRPr sz="2200" dirty="0">
              <a:latin typeface="Comic Sans MS"/>
              <a:cs typeface="Comic Sans MS"/>
            </a:endParaRPr>
          </a:p>
          <a:p>
            <a:pPr marL="355600" marR="1123950" indent="-342900">
              <a:lnSpc>
                <a:spcPct val="814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Consider pre-emptive (appropriate in advance)  arrangements for pupils present and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future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with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a 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disability.</a:t>
            </a:r>
            <a:endParaRPr sz="2200" dirty="0">
              <a:latin typeface="Comic Sans MS"/>
              <a:cs typeface="Comic Sans MS"/>
            </a:endParaRPr>
          </a:p>
          <a:p>
            <a:pPr marL="355600" marR="264795" indent="-342900">
              <a:lnSpc>
                <a:spcPct val="79500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Publish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on the school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website </a:t>
            </a:r>
            <a:r>
              <a:rPr sz="2200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Comic Sans MS"/>
                <a:cs typeface="Comic Sans MS"/>
              </a:rPr>
              <a:t>Disability Accessibility  Plan.</a:t>
            </a:r>
            <a:endParaRPr sz="22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877" y="62260"/>
            <a:ext cx="8056244" cy="1266020"/>
          </a:xfrm>
          <a:prstGeom prst="rect">
            <a:avLst/>
          </a:prstGeom>
        </p:spPr>
        <p:txBody>
          <a:bodyPr vert="horz" wrap="square" lIns="0" tIns="161576" rIns="0" bIns="0" rtlCol="0">
            <a:spAutoFit/>
          </a:bodyPr>
          <a:lstStyle/>
          <a:p>
            <a:pPr marL="351790" marR="5080" indent="-203200">
              <a:lnSpc>
                <a:spcPts val="4300"/>
              </a:lnSpc>
            </a:pPr>
            <a:r>
              <a:rPr sz="3600" spc="-5" dirty="0"/>
              <a:t>Who are the best people at school  </a:t>
            </a:r>
            <a:r>
              <a:rPr sz="3600" dirty="0"/>
              <a:t>to </a:t>
            </a:r>
            <a:r>
              <a:rPr sz="3600" spc="-5" dirty="0"/>
              <a:t>talk </a:t>
            </a:r>
            <a:r>
              <a:rPr sz="3600" dirty="0"/>
              <a:t>to </a:t>
            </a:r>
            <a:r>
              <a:rPr sz="3600" spc="-5" dirty="0"/>
              <a:t>about </a:t>
            </a:r>
            <a:r>
              <a:rPr sz="3600" dirty="0"/>
              <a:t>my </a:t>
            </a:r>
            <a:r>
              <a:rPr sz="3600" spc="-5" dirty="0"/>
              <a:t>child’s</a:t>
            </a:r>
            <a:r>
              <a:rPr sz="3600" spc="-40" dirty="0"/>
              <a:t> </a:t>
            </a:r>
            <a:r>
              <a:rPr sz="3600" spc="-5" dirty="0" smtClean="0"/>
              <a:t>SEN</a:t>
            </a:r>
            <a:r>
              <a:rPr lang="en-GB" sz="3600" spc="-5" dirty="0" smtClean="0"/>
              <a:t>D</a:t>
            </a:r>
            <a:r>
              <a:rPr sz="3600" spc="-5" dirty="0" smtClean="0"/>
              <a:t>?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924165" cy="4868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the first instance the people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talk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are:</a:t>
            </a:r>
            <a:endParaRPr sz="18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The class teacher- responsible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for;</a:t>
            </a:r>
            <a:endParaRPr sz="1800" dirty="0">
              <a:latin typeface="Comic Sans MS"/>
              <a:cs typeface="Comic Sans MS"/>
            </a:endParaRPr>
          </a:p>
          <a:p>
            <a:pPr marL="755650" marR="629285" lvl="1" indent="-285750">
              <a:lnSpc>
                <a:spcPct val="104200"/>
              </a:lnSpc>
              <a:spcBef>
                <a:spcPts val="259"/>
              </a:spcBef>
              <a:buChar char="◦"/>
              <a:tabLst>
                <a:tab pos="755015" algn="l"/>
                <a:tab pos="755650" algn="l"/>
              </a:tabLst>
            </a:pP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Planning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curriculum and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differentiation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assessing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your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child’s  progress</a:t>
            </a:r>
            <a:endParaRPr sz="1600" dirty="0">
              <a:latin typeface="Comic Sans MS"/>
              <a:cs typeface="Comic Sans MS"/>
            </a:endParaRPr>
          </a:p>
          <a:p>
            <a:pPr marL="755650" lvl="1" indent="-285750">
              <a:lnSpc>
                <a:spcPct val="100000"/>
              </a:lnSpc>
              <a:spcBef>
                <a:spcPts val="380"/>
              </a:spcBef>
              <a:buChar char="◦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Personal social development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health education</a:t>
            </a:r>
            <a:r>
              <a:rPr sz="1600" spc="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(PSHE)</a:t>
            </a:r>
            <a:endParaRPr sz="16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The teacher in charge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of </a:t>
            </a:r>
            <a:r>
              <a:rPr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SEN</a:t>
            </a:r>
            <a:r>
              <a:rPr lang="en-GB"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SEN</a:t>
            </a:r>
            <a:r>
              <a:rPr lang="en-GB"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lang="en-GB"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)-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responsible</a:t>
            </a: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for;</a:t>
            </a:r>
            <a:endParaRPr sz="1800" dirty="0">
              <a:latin typeface="Comic Sans MS"/>
              <a:cs typeface="Comic Sans MS"/>
            </a:endParaRPr>
          </a:p>
          <a:p>
            <a:pPr marL="755650" marR="5080" lvl="1" indent="-285750">
              <a:lnSpc>
                <a:spcPts val="1900"/>
              </a:lnSpc>
              <a:spcBef>
                <a:spcPts val="520"/>
              </a:spcBef>
              <a:buChar char="◦"/>
              <a:tabLst>
                <a:tab pos="755015" algn="l"/>
                <a:tab pos="755650" algn="l"/>
              </a:tabLst>
            </a:pP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Co-ordinating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all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the support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intervention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the school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keeping  parents informed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holding the reviews.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Liaising with all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agencies involved 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with your</a:t>
            </a:r>
            <a:r>
              <a:rPr sz="1600" spc="-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child</a:t>
            </a:r>
            <a:endParaRPr sz="16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8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Head</a:t>
            </a:r>
            <a:r>
              <a:rPr lang="en-GB" sz="18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s of School </a:t>
            </a:r>
            <a:r>
              <a:rPr sz="18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responsible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for;</a:t>
            </a:r>
            <a:endParaRPr sz="1800" dirty="0">
              <a:latin typeface="Comic Sans MS"/>
              <a:cs typeface="Comic Sans MS"/>
            </a:endParaRPr>
          </a:p>
          <a:p>
            <a:pPr marL="755650" marR="55880" lvl="1" indent="-285750">
              <a:lnSpc>
                <a:spcPts val="1900"/>
              </a:lnSpc>
              <a:spcBef>
                <a:spcPts val="520"/>
              </a:spcBef>
              <a:buChar char="◦"/>
              <a:tabLst>
                <a:tab pos="755015" algn="l"/>
                <a:tab pos="755650" algn="l"/>
              </a:tabLst>
            </a:pP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The day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to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day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aspects of the school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and all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arrangements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for children 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with SEN. The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Head teacher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has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to report to the Governing Body on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all 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aspects of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SEN in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the</a:t>
            </a:r>
            <a:r>
              <a:rPr sz="160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school</a:t>
            </a:r>
            <a:endParaRPr sz="16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The </a:t>
            </a:r>
            <a:r>
              <a:rPr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SEN</a:t>
            </a:r>
            <a:r>
              <a:rPr lang="en-GB"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800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Governor is responsible</a:t>
            </a:r>
            <a:r>
              <a:rPr sz="18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for;</a:t>
            </a:r>
            <a:endParaRPr sz="1800" dirty="0">
              <a:latin typeface="Comic Sans MS"/>
              <a:cs typeface="Comic Sans MS"/>
            </a:endParaRPr>
          </a:p>
          <a:p>
            <a:pPr marL="755650" marR="19050" lvl="1" indent="-285750">
              <a:lnSpc>
                <a:spcPct val="104200"/>
              </a:lnSpc>
              <a:spcBef>
                <a:spcPts val="259"/>
              </a:spcBef>
              <a:buChar char="◦"/>
              <a:tabLst>
                <a:tab pos="755015" algn="l"/>
                <a:tab pos="755650" algn="l"/>
              </a:tabLst>
            </a:pP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Making sure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the necessary support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is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made for every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child who </a:t>
            </a:r>
            <a:r>
              <a:rPr sz="1600" spc="-5" dirty="0">
                <a:solidFill>
                  <a:srgbClr val="FFFFFF"/>
                </a:solidFill>
                <a:latin typeface="Comic Sans MS"/>
                <a:cs typeface="Comic Sans MS"/>
              </a:rPr>
              <a:t>attends the  school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with</a:t>
            </a:r>
            <a:r>
              <a:rPr sz="1600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600" dirty="0">
                <a:solidFill>
                  <a:srgbClr val="FFFFFF"/>
                </a:solidFill>
                <a:latin typeface="Comic Sans MS"/>
                <a:cs typeface="Comic Sans MS"/>
              </a:rPr>
              <a:t>SEN</a:t>
            </a:r>
            <a:endParaRPr sz="16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8545" marR="5080" indent="-545465">
              <a:lnSpc>
                <a:spcPct val="100000"/>
              </a:lnSpc>
            </a:pPr>
            <a:r>
              <a:rPr sz="4000" spc="-5" dirty="0"/>
              <a:t>How </a:t>
            </a:r>
            <a:r>
              <a:rPr sz="4000" dirty="0"/>
              <a:t>will I know </a:t>
            </a:r>
            <a:r>
              <a:rPr sz="4000" spc="-5" dirty="0"/>
              <a:t>how </a:t>
            </a:r>
            <a:r>
              <a:rPr sz="4000" dirty="0"/>
              <a:t>well my  child is doing at</a:t>
            </a:r>
            <a:r>
              <a:rPr sz="4000" spc="-50" dirty="0"/>
              <a:t> </a:t>
            </a:r>
            <a:r>
              <a:rPr sz="4000" spc="-5" dirty="0"/>
              <a:t>school?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414617"/>
            <a:ext cx="7961630" cy="5057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41680">
              <a:lnSpc>
                <a:spcPct val="118100"/>
              </a:lnSpc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order to ensure that parents are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fully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informed  about their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child’s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progress the school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will</a:t>
            </a:r>
            <a:r>
              <a:rPr sz="24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have:</a:t>
            </a:r>
            <a:endParaRPr sz="2400" dirty="0">
              <a:latin typeface="Comic Sans MS"/>
              <a:cs typeface="Comic Sans MS"/>
            </a:endParaRPr>
          </a:p>
          <a:p>
            <a:pPr marL="355600" marR="562610" indent="-342900">
              <a:lnSpc>
                <a:spcPct val="100699"/>
              </a:lnSpc>
              <a:spcBef>
                <a:spcPts val="1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An open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door policy -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parents welcome to make an  appointment at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any</a:t>
            </a:r>
            <a:r>
              <a:rPr sz="2400" spc="-7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time.</a:t>
            </a:r>
            <a:endParaRPr sz="2400" dirty="0">
              <a:latin typeface="Comic Sans MS"/>
              <a:cs typeface="Comic Sans MS"/>
            </a:endParaRPr>
          </a:p>
          <a:p>
            <a:pPr marL="355600" marR="5080" indent="-342900">
              <a:lnSpc>
                <a:spcPct val="100699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partnership between parents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teachers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we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will 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communicate</a:t>
            </a:r>
            <a:r>
              <a:rPr sz="2400" spc="-3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regularly.</a:t>
            </a:r>
            <a:endParaRPr sz="2400" dirty="0">
              <a:latin typeface="Comic Sans MS"/>
              <a:cs typeface="Comic Sans MS"/>
            </a:endParaRPr>
          </a:p>
          <a:p>
            <a:pPr marL="355600" marR="26034" indent="-342900">
              <a:lnSpc>
                <a:spcPct val="100699"/>
              </a:lnSpc>
              <a:spcBef>
                <a:spcPts val="5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home school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link book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to ensure that comments can 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be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responded</a:t>
            </a:r>
            <a:r>
              <a:rPr sz="2400" spc="-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to.</a:t>
            </a:r>
            <a:endParaRPr sz="2400" dirty="0">
              <a:latin typeface="Comic Sans MS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Regular meetings with</a:t>
            </a:r>
            <a:r>
              <a:rPr sz="2400" spc="-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SEN</a:t>
            </a:r>
            <a:r>
              <a:rPr lang="en-GB"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lang="en-GB"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2400" spc="-5" dirty="0" smtClean="0">
                <a:solidFill>
                  <a:srgbClr val="FFFFFF"/>
                </a:solidFill>
                <a:latin typeface="Comic Sans MS"/>
                <a:cs typeface="Comic Sans MS"/>
              </a:rPr>
              <a:t>.</a:t>
            </a:r>
            <a:endParaRPr sz="2400" dirty="0">
              <a:latin typeface="Comic Sans MS"/>
              <a:cs typeface="Comic Sans MS"/>
            </a:endParaRPr>
          </a:p>
          <a:p>
            <a:pPr marL="355600" marR="99060" indent="-342900">
              <a:lnSpc>
                <a:spcPct val="100699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If your child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has an EHC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plan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there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will be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formal  meetings where progress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reported </a:t>
            </a:r>
            <a:r>
              <a:rPr sz="2400" dirty="0">
                <a:solidFill>
                  <a:srgbClr val="FFFFFF"/>
                </a:solidFill>
                <a:latin typeface="Comic Sans MS"/>
                <a:cs typeface="Comic Sans MS"/>
              </a:rPr>
              <a:t>on and a </a:t>
            </a:r>
            <a:r>
              <a:rPr sz="2400" spc="-5" dirty="0">
                <a:solidFill>
                  <a:srgbClr val="FFFFFF"/>
                </a:solidFill>
                <a:latin typeface="Comic Sans MS"/>
                <a:cs typeface="Comic Sans MS"/>
              </a:rPr>
              <a:t>report  written.</a:t>
            </a:r>
            <a:endParaRPr sz="24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056244" cy="1268585"/>
          </a:xfrm>
          <a:prstGeom prst="rect">
            <a:avLst/>
          </a:prstGeom>
        </p:spPr>
        <p:txBody>
          <a:bodyPr vert="horz" wrap="square" lIns="0" tIns="418116" rIns="0" bIns="0" rtlCol="0">
            <a:spAutoFit/>
          </a:bodyPr>
          <a:lstStyle/>
          <a:p>
            <a:pPr marL="966469" marR="5080" indent="-939165" algn="l">
              <a:lnSpc>
                <a:spcPts val="3300"/>
              </a:lnSpc>
            </a:pPr>
            <a:r>
              <a:rPr lang="en-GB" sz="2400" spc="-5" dirty="0" smtClean="0"/>
              <a:t>       </a:t>
            </a:r>
            <a:r>
              <a:rPr sz="2400" spc="-5" dirty="0" smtClean="0"/>
              <a:t>The </a:t>
            </a:r>
            <a:r>
              <a:rPr sz="2400" spc="-5" dirty="0"/>
              <a:t>Different Types </a:t>
            </a:r>
            <a:r>
              <a:rPr sz="2400" dirty="0"/>
              <a:t>of </a:t>
            </a:r>
            <a:r>
              <a:rPr sz="2400" spc="-5" dirty="0"/>
              <a:t>Support Available </a:t>
            </a:r>
            <a:r>
              <a:rPr sz="2400" dirty="0" smtClean="0"/>
              <a:t>for</a:t>
            </a:r>
            <a:r>
              <a:rPr lang="en-GB" sz="2400" dirty="0" smtClean="0"/>
              <a:t> </a:t>
            </a:r>
            <a:r>
              <a:rPr sz="2400" spc="-5" dirty="0" smtClean="0"/>
              <a:t>Children </a:t>
            </a:r>
            <a:r>
              <a:rPr sz="2400" spc="-5" dirty="0"/>
              <a:t>at </a:t>
            </a:r>
            <a:r>
              <a:rPr sz="2400" spc="-5" dirty="0" err="1"/>
              <a:t>Malorees</a:t>
            </a:r>
            <a:r>
              <a:rPr sz="2400" spc="-5" dirty="0"/>
              <a:t> </a:t>
            </a:r>
            <a:r>
              <a:rPr sz="2400" spc="-5" dirty="0" smtClean="0"/>
              <a:t>Infant</a:t>
            </a:r>
            <a:r>
              <a:rPr lang="en-GB" sz="2400" spc="-5" dirty="0" smtClean="0"/>
              <a:t> &amp; Junior</a:t>
            </a:r>
            <a:r>
              <a:rPr sz="2400" spc="-40" dirty="0" smtClean="0"/>
              <a:t> </a:t>
            </a:r>
            <a:r>
              <a:rPr sz="2400" spc="-5" dirty="0" smtClean="0"/>
              <a:t>School</a:t>
            </a:r>
            <a:r>
              <a:rPr lang="en-GB" sz="2400" spc="-5" dirty="0" smtClean="0"/>
              <a:t>s</a:t>
            </a:r>
            <a:endParaRPr sz="24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0350" y="1593850"/>
          <a:ext cx="8610604" cy="488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4871"/>
                <a:gridCol w="2352681"/>
                <a:gridCol w="4083052"/>
              </a:tblGrid>
              <a:tr h="688975">
                <a:tc>
                  <a:txBody>
                    <a:bodyPr/>
                    <a:lstStyle/>
                    <a:p>
                      <a:endParaRPr sz="2800" dirty="0"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479425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Whole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school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ethos and  practice for all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children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Support for pupils with additional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needs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1554475">
                <a:tc>
                  <a:txBody>
                    <a:bodyPr/>
                    <a:lstStyle/>
                    <a:p>
                      <a:pPr marL="84455" marR="769620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Autistic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spectrum  disorders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962025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Structured day  Positive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behaviour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5090">
                        <a:lnSpc>
                          <a:spcPts val="1400"/>
                        </a:lnSpc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management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strategies.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5090" marR="365760">
                        <a:lnSpc>
                          <a:spcPts val="1400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Learning style understood.  Differentiation.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5090">
                        <a:lnSpc>
                          <a:spcPts val="136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Rewards and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sanctions.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Communication with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parents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Key</a:t>
                      </a:r>
                      <a:r>
                        <a:rPr sz="1200" spc="-9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teacher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 marR="1528445">
                        <a:lnSpc>
                          <a:spcPts val="1400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Small group targeted intervention.  ICT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used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to reduce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barriers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 marR="393065">
                        <a:lnSpc>
                          <a:spcPts val="1400"/>
                        </a:lnSpc>
                        <a:spcBef>
                          <a:spcPts val="1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Alternative communication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systems -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Makaton.  Visual timetable- work stations- noise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is minimised 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Parents involved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learning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plan.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 marR="187960">
                        <a:lnSpc>
                          <a:spcPts val="1400"/>
                        </a:lnSpc>
                        <a:spcBef>
                          <a:spcPts val="1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Advice and intervention from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Brent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Outreach Autism  Service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84455" marR="542925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Speech language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and  communication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263525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All staff trained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relevant  strategies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443355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SALT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programmes delivered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by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TA. 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SALT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Therapist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intervention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Class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based</a:t>
                      </a:r>
                      <a:r>
                        <a:rPr sz="1200" spc="-7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support.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 marR="720090">
                        <a:lnSpc>
                          <a:spcPts val="1400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Alternative communication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systems-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Makaton.  Social skills group. Talking Partners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1631950">
                <a:tc>
                  <a:txBody>
                    <a:bodyPr/>
                    <a:lstStyle/>
                    <a:p>
                      <a:pPr marL="84455" marR="732790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Moderate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learning  difficulties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586740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Differentiation  Teaching resources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are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5090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accessible and</a:t>
                      </a:r>
                      <a:r>
                        <a:rPr sz="1200" spc="-5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appropriate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5090" marR="408305">
                        <a:lnSpc>
                          <a:spcPts val="1400"/>
                        </a:lnSpc>
                        <a:spcBef>
                          <a:spcPts val="14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Multi sensory approach to  learning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5090">
                        <a:lnSpc>
                          <a:spcPts val="136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Interactive environment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reasonable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adjustments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443865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Curriculum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is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adapted to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meet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needs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of pupils  Targeted intervention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programmes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Behaviour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management</a:t>
                      </a:r>
                      <a:r>
                        <a:rPr sz="1200" spc="-6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plan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>
                        <a:lnSpc>
                          <a:spcPts val="142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Social skills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group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Specific goals- short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steps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>
                        <a:lnSpc>
                          <a:spcPts val="142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Targeted intervention depending on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need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512" y="62260"/>
            <a:ext cx="8055609" cy="1445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</a:pPr>
            <a:r>
              <a:rPr sz="3100" dirty="0"/>
              <a:t>The </a:t>
            </a:r>
            <a:r>
              <a:rPr sz="3100" spc="-5" dirty="0"/>
              <a:t>Different </a:t>
            </a:r>
            <a:r>
              <a:rPr sz="3100" dirty="0"/>
              <a:t>Types </a:t>
            </a:r>
            <a:r>
              <a:rPr sz="3100" spc="-5" dirty="0"/>
              <a:t>of </a:t>
            </a:r>
            <a:r>
              <a:rPr sz="3100" dirty="0"/>
              <a:t>Support  </a:t>
            </a:r>
            <a:r>
              <a:rPr sz="3100" spc="-5" dirty="0"/>
              <a:t>Available for Children </a:t>
            </a:r>
            <a:r>
              <a:rPr sz="3100" dirty="0"/>
              <a:t>at </a:t>
            </a:r>
            <a:r>
              <a:rPr sz="3100" spc="-5" dirty="0" err="1"/>
              <a:t>Malorees</a:t>
            </a:r>
            <a:r>
              <a:rPr sz="3100" spc="-5" dirty="0"/>
              <a:t> </a:t>
            </a:r>
            <a:r>
              <a:rPr sz="3100" dirty="0" smtClean="0"/>
              <a:t>Infant</a:t>
            </a:r>
            <a:r>
              <a:rPr lang="en-GB" sz="3100" dirty="0" smtClean="0"/>
              <a:t> &amp; Junior </a:t>
            </a:r>
            <a:r>
              <a:rPr sz="3100" spc="-5" dirty="0" smtClean="0"/>
              <a:t>School</a:t>
            </a:r>
            <a:endParaRPr sz="31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0350" y="1822450"/>
          <a:ext cx="8610604" cy="4922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1401"/>
                <a:gridCol w="2311401"/>
                <a:gridCol w="3987802"/>
              </a:tblGrid>
              <a:tr h="457200">
                <a:tc>
                  <a:txBody>
                    <a:bodyPr/>
                    <a:lstStyle/>
                    <a:p>
                      <a:endParaRPr sz="3100"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462280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Whole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school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ethos and  practice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Support for additional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needs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1920241">
                <a:tc>
                  <a:txBody>
                    <a:bodyPr/>
                    <a:lstStyle/>
                    <a:p>
                      <a:pPr marL="84455" marR="90805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Social, mental and emotional  health</a:t>
                      </a:r>
                      <a:r>
                        <a:rPr sz="1200" b="1" spc="-9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needs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11125">
                        <a:lnSpc>
                          <a:spcPct val="100699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Identification and 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assessment in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school  Additional advice and support  from outside agencies  Adaptations to curriculum  Supported to build  relationships and engage  Circle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time/PSHE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curriculum  Positive behaviour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policy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96520">
                        <a:lnSpc>
                          <a:spcPct val="104200"/>
                        </a:lnSpc>
                        <a:spcBef>
                          <a:spcPts val="1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Interventions are implemented, reviewed and revised  Work with parents to refer to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CAMHS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Targeted intervention to promote social skills</a:t>
                      </a:r>
                      <a:r>
                        <a:rPr sz="1200" spc="3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>
                        <a:lnSpc>
                          <a:spcPts val="142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emotional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resilience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 marR="379730">
                        <a:lnSpc>
                          <a:spcPts val="14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Adaptations to physical environment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eg time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out  Monitoring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unstructured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time eg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breaks/</a:t>
                      </a:r>
                      <a:r>
                        <a:rPr sz="1200" spc="1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lunch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2103121">
                <a:tc>
                  <a:txBody>
                    <a:bodyPr/>
                    <a:lstStyle/>
                    <a:p>
                      <a:pPr marL="84455" marR="90170">
                        <a:lnSpc>
                          <a:spcPct val="101899"/>
                        </a:lnSpc>
                        <a:spcBef>
                          <a:spcPts val="180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Sensory and Physical needs-  hearing/ visual impairment,  multi sensory- physical and  medical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needs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306705">
                        <a:lnSpc>
                          <a:spcPct val="100699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Referrals to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Brent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hearing  impaired service or visual  impaired service and  provision of specialised 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equipment.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Curriculum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is</a:t>
                      </a:r>
                      <a:r>
                        <a:rPr sz="1200" spc="-4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adapted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72085">
                        <a:lnSpc>
                          <a:spcPct val="100699"/>
                        </a:lnSpc>
                        <a:spcBef>
                          <a:spcPts val="20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Targeted intervention and specialist individual  therapy programmes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eg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phonics, physiotherapy,  Adaptations to physical environment- enhanced  contrast and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minimal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noise. Compliance with acoustic  regulations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>
                        <a:lnSpc>
                          <a:spcPts val="14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Disabled toilet</a:t>
                      </a:r>
                      <a:r>
                        <a:rPr sz="1200" spc="-3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facilities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 marR="202565">
                        <a:lnSpc>
                          <a:spcPct val="100699"/>
                        </a:lnSpc>
                        <a:spcBef>
                          <a:spcPts val="5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Staff consistently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use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adapted resources and TAs  work closely with teachers to support access of the  curriculum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  <a:p>
                      <a:pPr marL="84455" marR="695325">
                        <a:lnSpc>
                          <a:spcPts val="1400"/>
                        </a:lnSpc>
                        <a:spcBef>
                          <a:spcPts val="4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Assistive technology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eg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hearing aids and ICT  software</a:t>
                      </a:r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66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7017" rIns="0" bIns="0" rtlCol="0">
            <a:spAutoFit/>
          </a:bodyPr>
          <a:lstStyle/>
          <a:p>
            <a:pPr marL="2406015">
              <a:lnSpc>
                <a:spcPct val="100000"/>
              </a:lnSpc>
            </a:pPr>
            <a:r>
              <a:rPr dirty="0"/>
              <a:t>In</a:t>
            </a:r>
            <a:r>
              <a:rPr spc="-80" dirty="0"/>
              <a:t> </a:t>
            </a:r>
            <a:r>
              <a:rPr dirty="0"/>
              <a:t>addition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06100"/>
              </p:ext>
            </p:extLst>
          </p:nvPr>
        </p:nvGraphicFramePr>
        <p:xfrm>
          <a:off x="679450" y="1441450"/>
          <a:ext cx="7772404" cy="4198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2"/>
                <a:gridCol w="3886202"/>
              </a:tblGrid>
              <a:tr h="37147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All children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will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have</a:t>
                      </a:r>
                      <a:endParaRPr sz="14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The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following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provision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731515">
                <a:tc>
                  <a:txBody>
                    <a:bodyPr/>
                    <a:lstStyle/>
                    <a:p>
                      <a:pPr marL="84455" marR="134620">
                        <a:lnSpc>
                          <a:spcPct val="1012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Opportunities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for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parents and child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to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meet  with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class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teacher prior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to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entry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305435">
                        <a:lnSpc>
                          <a:spcPct val="1012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The Equality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Act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2010 requires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schools to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ensure that SEND children are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not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disadvantaged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37148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Emotional and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social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needs addressed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Support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from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in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school or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outside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agencies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37148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Progress tracked and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reviewed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Plans,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assessed,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reviewed, adjusted,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tracked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37147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Transition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arrangements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Access to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transition programmes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visits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Provision that is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assessed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and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evaluated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508000">
                        <a:lnSpc>
                          <a:spcPct val="1012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Whole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school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policies are evaluated and  monitored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4455" marR="311785">
                        <a:lnSpc>
                          <a:spcPct val="1012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Access to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mainstream facilities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and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extra  curricular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activities</a:t>
                      </a:r>
                      <a:r>
                        <a:rPr lang="en-GB" sz="1400" spc="-5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whenever</a:t>
                      </a:r>
                      <a:r>
                        <a:rPr lang="en-GB" sz="1400" spc="-5" baseline="0" dirty="0" smtClean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possible</a:t>
                      </a:r>
                      <a:endParaRPr sz="1400" dirty="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99695">
                        <a:lnSpc>
                          <a:spcPct val="1012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Children are included with mainstream peers  unless there is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a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planned intervention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Progress that is shared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with</a:t>
                      </a:r>
                      <a:r>
                        <a:rPr sz="1400" spc="2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parent/carers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25095">
                        <a:lnSpc>
                          <a:spcPct val="1012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Parents are informed and actively  encouraged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to support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shared goals at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omic Sans MS"/>
                          <a:cs typeface="Comic Sans MS"/>
                        </a:rPr>
                        <a:t>home</a:t>
                      </a:r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66699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omic Sans MS"/>
                        <a:cs typeface="Comic Sans MS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66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1201</Words>
  <Application>Microsoft Office PowerPoint</Application>
  <PresentationFormat>On-screen Show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Malorees Infant &amp; Junior School Offer</vt:lpstr>
      <vt:lpstr>PowerPoint Presentation</vt:lpstr>
      <vt:lpstr>Malorees Infant &amp; Junior School - Offer</vt:lpstr>
      <vt:lpstr>SEND Practice at Malorees Infant &amp; Junior Schools Following the guidance as outlined in the SEND Code of practice at Malorees  we…</vt:lpstr>
      <vt:lpstr>Who are the best people at school  to talk to about my child’s SEND?</vt:lpstr>
      <vt:lpstr>How will I know how well my  child is doing at school?</vt:lpstr>
      <vt:lpstr>       The Different Types of Support Available for Children at Malorees Infant &amp; Junior Schools</vt:lpstr>
      <vt:lpstr>The Different Types of Support  Available for Children at Malorees Infant &amp; Junior School</vt:lpstr>
      <vt:lpstr>In addition</vt:lpstr>
      <vt:lpstr>What happens if my child with SEN  makes very little progress at school?</vt:lpstr>
      <vt:lpstr>If you need to complain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Malorees Infant School  Local Offer</dc:title>
  <dc:creator>Sdavies</dc:creator>
  <cp:lastModifiedBy>C Gallimore</cp:lastModifiedBy>
  <cp:revision>5</cp:revision>
  <dcterms:created xsi:type="dcterms:W3CDTF">2017-04-26T14:24:53Z</dcterms:created>
  <dcterms:modified xsi:type="dcterms:W3CDTF">2017-04-27T10:53:33Z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2017-04-26T00:00:00Z</vt:filetime>
  </property>
</Properties>
</file>